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4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09" autoAdjust="0"/>
    <p:restoredTop sz="94660"/>
  </p:normalViewPr>
  <p:slideViewPr>
    <p:cSldViewPr snapToGrid="0">
      <p:cViewPr varScale="1">
        <p:scale>
          <a:sx n="81" d="100"/>
          <a:sy n="81" d="100"/>
        </p:scale>
        <p:origin x="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1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Specialized Connective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Tissue</a:t>
            </a:r>
            <a:endParaRPr lang="ar-IQ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(cartilage and bone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ar-IQ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85939" y="57736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2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Compact bone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77334" y="2214880"/>
            <a:ext cx="8596668" cy="3826481"/>
          </a:xfrm>
        </p:spPr>
        <p:txBody>
          <a:bodyPr>
            <a:noAutofit/>
          </a:bodyPr>
          <a:lstStyle/>
          <a:p>
            <a:pPr algn="justLow" rtl="0"/>
            <a:r>
              <a:rPr lang="en-US" sz="2400" dirty="0" smtClean="0"/>
              <a:t>Osteocytes </a:t>
            </a:r>
            <a:r>
              <a:rPr lang="en-US" sz="2400" dirty="0"/>
              <a:t>are arranged in circles called bone lamella that revolve around a central channel called the </a:t>
            </a:r>
            <a:r>
              <a:rPr lang="en-US" sz="2400" dirty="0" err="1"/>
              <a:t>Haversian</a:t>
            </a:r>
            <a:r>
              <a:rPr lang="en-US" sz="2400" dirty="0"/>
              <a:t> canal </a:t>
            </a:r>
            <a:r>
              <a:rPr lang="en-US" sz="2400" dirty="0" smtClean="0"/>
              <a:t>,both </a:t>
            </a:r>
            <a:r>
              <a:rPr lang="en-US" sz="2400" dirty="0"/>
              <a:t>plates and the channel together </a:t>
            </a:r>
            <a:r>
              <a:rPr lang="en-US" sz="2400" dirty="0" smtClean="0"/>
              <a:t>called as the </a:t>
            </a:r>
            <a:r>
              <a:rPr lang="en-US" sz="2400" dirty="0" err="1"/>
              <a:t>Haversian</a:t>
            </a:r>
            <a:r>
              <a:rPr lang="en-US" sz="2400" dirty="0"/>
              <a:t> </a:t>
            </a:r>
            <a:r>
              <a:rPr lang="en-US" sz="2400" dirty="0" err="1"/>
              <a:t>system.The</a:t>
            </a:r>
            <a:r>
              <a:rPr lang="en-US" sz="2400" dirty="0"/>
              <a:t> bone is surrounded by </a:t>
            </a:r>
            <a:r>
              <a:rPr lang="en-US" sz="2400" dirty="0" err="1"/>
              <a:t>Periosteum</a:t>
            </a:r>
            <a:r>
              <a:rPr lang="en-US" sz="2400" dirty="0"/>
              <a:t>, and </a:t>
            </a:r>
            <a:r>
              <a:rPr lang="en-US" sz="2400" dirty="0" err="1"/>
              <a:t>Haversian</a:t>
            </a:r>
            <a:r>
              <a:rPr lang="en-US" sz="2400" dirty="0"/>
              <a:t> systems are connected together and with the bone </a:t>
            </a:r>
            <a:r>
              <a:rPr lang="en-US" sz="2400" dirty="0" err="1"/>
              <a:t>periosteum</a:t>
            </a:r>
            <a:r>
              <a:rPr lang="en-US" sz="2400" dirty="0"/>
              <a:t> by transverse channels called Volkmann’s </a:t>
            </a:r>
            <a:r>
              <a:rPr lang="en-US" sz="2400" dirty="0" smtClean="0"/>
              <a:t>canals.</a:t>
            </a:r>
            <a:endParaRPr lang="ar-IQ" sz="2400" dirty="0"/>
          </a:p>
        </p:txBody>
      </p:sp>
      <p:pic>
        <p:nvPicPr>
          <p:cNvPr id="6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15600" y="54141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1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/>
          <a:srcRect l="27043" t="26618" r="20483" b="10535"/>
          <a:stretch/>
        </p:blipFill>
        <p:spPr>
          <a:xfrm>
            <a:off x="4958080" y="670560"/>
            <a:ext cx="6827520" cy="5628640"/>
          </a:xfrm>
          <a:prstGeom prst="rect">
            <a:avLst/>
          </a:prstGeom>
        </p:spPr>
      </p:pic>
      <p:pic>
        <p:nvPicPr>
          <p:cNvPr id="3" name="عنصر نائب للمحتوى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30" y="965200"/>
            <a:ext cx="4563110" cy="4937760"/>
          </a:xfrm>
          <a:prstGeom prst="rect">
            <a:avLst/>
          </a:prstGeom>
        </p:spPr>
      </p:pic>
      <p:pic>
        <p:nvPicPr>
          <p:cNvPr id="5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80338" y="5892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2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Spongy bone</a:t>
            </a:r>
            <a:endParaRPr lang="ar-IQ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5195146" cy="3880772"/>
          </a:xfrm>
        </p:spPr>
        <p:txBody>
          <a:bodyPr>
            <a:normAutofit/>
          </a:bodyPr>
          <a:lstStyle/>
          <a:p>
            <a:pPr algn="justLow" rtl="0"/>
            <a:r>
              <a:rPr lang="en-US" sz="2800" dirty="0" smtClean="0"/>
              <a:t>It </a:t>
            </a:r>
            <a:r>
              <a:rPr lang="en-US" sz="2800" dirty="0"/>
              <a:t>is bone tissue that contains large spaces filled with bone marrow (red blood cells and fat cells) surrounded by bone material of different sizes and shapes consist of </a:t>
            </a:r>
            <a:r>
              <a:rPr lang="en-US" sz="2800" dirty="0" smtClean="0"/>
              <a:t>osteocytes.</a:t>
            </a:r>
            <a:endParaRPr lang="ar-IQ" sz="2800" dirty="0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25485" t="26361" r="27597" b="11421"/>
          <a:stretch/>
        </p:blipFill>
        <p:spPr>
          <a:xfrm>
            <a:off x="6031148" y="1031132"/>
            <a:ext cx="5525311" cy="5408580"/>
          </a:xfrm>
          <a:prstGeom prst="rect">
            <a:avLst/>
          </a:prstGeom>
        </p:spPr>
      </p:pic>
      <p:pic>
        <p:nvPicPr>
          <p:cNvPr id="6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75668" y="5661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5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71947" y="333139"/>
            <a:ext cx="91587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Specialized Connective Tissue </a:t>
            </a:r>
            <a:r>
              <a:rPr lang="en-US" sz="3600" dirty="0"/>
              <a:t>* Include : Skeletal connective tissue (cartilage and bone).</a:t>
            </a:r>
            <a:endParaRPr lang="ar-IQ" sz="3600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24911" t="25101" r="27028" b="9173"/>
          <a:stretch/>
        </p:blipFill>
        <p:spPr>
          <a:xfrm>
            <a:off x="2831690" y="1607574"/>
            <a:ext cx="6253316" cy="4807974"/>
          </a:xfrm>
          <a:prstGeom prst="rect">
            <a:avLst/>
          </a:prstGeom>
        </p:spPr>
      </p:pic>
      <p:pic>
        <p:nvPicPr>
          <p:cNvPr id="5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35149" y="57114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9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skeletal connective tissue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ar-IQ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77333" y="1930400"/>
            <a:ext cx="9115595" cy="4499897"/>
          </a:xfrm>
        </p:spPr>
        <p:txBody>
          <a:bodyPr>
            <a:normAutofit/>
          </a:bodyPr>
          <a:lstStyle/>
          <a:p>
            <a:pPr algn="justLow" rtl="0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Cartilage:</a:t>
            </a:r>
            <a:r>
              <a:rPr lang="en-US" sz="2800" dirty="0"/>
              <a:t> is a flexible connective tissue that keeps </a:t>
            </a:r>
            <a:r>
              <a:rPr lang="en-US" sz="2800" dirty="0" smtClean="0"/>
              <a:t> joint  </a:t>
            </a:r>
            <a:r>
              <a:rPr lang="en-US" sz="2800" dirty="0"/>
              <a:t>motion fluid by coating the surfaces of the bones in our </a:t>
            </a:r>
            <a:r>
              <a:rPr lang="en-US" sz="2800" dirty="0" smtClean="0"/>
              <a:t>joints, </a:t>
            </a:r>
            <a:r>
              <a:rPr lang="en-US" sz="2800" dirty="0"/>
              <a:t>cartilage functions to provide support and maintain the shape of flexible </a:t>
            </a:r>
            <a:r>
              <a:rPr lang="en-US" sz="2800" dirty="0" smtClean="0"/>
              <a:t>body  parts  </a:t>
            </a:r>
            <a:r>
              <a:rPr lang="en-US" sz="2800" dirty="0"/>
              <a:t>like our ears and larynx. </a:t>
            </a:r>
            <a:endParaRPr lang="ar-IQ" sz="2800" dirty="0"/>
          </a:p>
          <a:p>
            <a:pPr algn="justLow" rtl="0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Cartilage consists of: 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 algn="justLow" rtl="0">
              <a:buFont typeface="+mj-lt"/>
              <a:buAutoNum type="arabicPeriod"/>
            </a:pPr>
            <a:r>
              <a:rPr lang="en-US" sz="2800" dirty="0" smtClean="0"/>
              <a:t>Hyaline cartilage</a:t>
            </a:r>
          </a:p>
          <a:p>
            <a:pPr marL="514350" indent="-514350" algn="justLow" rtl="0">
              <a:buFont typeface="+mj-lt"/>
              <a:buAutoNum type="arabicPeriod"/>
            </a:pPr>
            <a:r>
              <a:rPr lang="en-US" sz="2800" dirty="0" smtClean="0"/>
              <a:t>Elastic </a:t>
            </a:r>
            <a:r>
              <a:rPr lang="en-US" sz="2800" dirty="0"/>
              <a:t>Cartilage </a:t>
            </a:r>
            <a:endParaRPr lang="en-US" sz="2800" dirty="0" smtClean="0"/>
          </a:p>
          <a:p>
            <a:pPr marL="514350" indent="-514350" algn="justLow" rtl="0">
              <a:buFont typeface="+mj-lt"/>
              <a:buAutoNum type="arabicPeriod"/>
            </a:pPr>
            <a:r>
              <a:rPr lang="en-US" sz="2800" dirty="0" smtClean="0"/>
              <a:t>Fibro cartilage</a:t>
            </a:r>
            <a:endParaRPr lang="ar-IQ" sz="2800" dirty="0"/>
          </a:p>
        </p:txBody>
      </p:sp>
      <p:pic>
        <p:nvPicPr>
          <p:cNvPr id="5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5908" y="51991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7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/>
          <a:srcRect l="17203" t="10092" r="15744" b="4047"/>
          <a:stretch/>
        </p:blipFill>
        <p:spPr>
          <a:xfrm>
            <a:off x="299803" y="179882"/>
            <a:ext cx="11302584" cy="6385810"/>
          </a:xfrm>
          <a:prstGeom prst="rect">
            <a:avLst/>
          </a:prstGeom>
        </p:spPr>
      </p:pic>
      <p:pic>
        <p:nvPicPr>
          <p:cNvPr id="3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27323" y="54336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5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Hyaline cartilage</a:t>
            </a:r>
            <a:endParaRPr lang="ar-IQ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77334" y="1341120"/>
            <a:ext cx="5032586" cy="4700241"/>
          </a:xfrm>
        </p:spPr>
        <p:txBody>
          <a:bodyPr>
            <a:normAutofit/>
          </a:bodyPr>
          <a:lstStyle/>
          <a:p>
            <a:pPr algn="justLow" rtl="0"/>
            <a:r>
              <a:rPr lang="en-US" sz="2400" dirty="0" smtClean="0"/>
              <a:t>It </a:t>
            </a:r>
            <a:r>
              <a:rPr lang="en-US" sz="2400" dirty="0"/>
              <a:t>is a transparent type of cartilage found on the surfaces of many joints, does not contain nerves or blood vessels, and its composition is relatively </a:t>
            </a:r>
            <a:r>
              <a:rPr lang="en-US" sz="2400" dirty="0" smtClean="0"/>
              <a:t>simple, </a:t>
            </a:r>
            <a:r>
              <a:rPr lang="en-US" sz="2400" dirty="0"/>
              <a:t>It is also most commonly found in the ribs, nose, larynx, and </a:t>
            </a:r>
            <a:r>
              <a:rPr lang="en-US" sz="2400" dirty="0" smtClean="0"/>
              <a:t>trachea, </a:t>
            </a:r>
            <a:r>
              <a:rPr lang="en-US" sz="2400" dirty="0"/>
              <a:t>It is composed of chondrocytes that exist singly or in groups within a </a:t>
            </a:r>
            <a:r>
              <a:rPr lang="en-US" sz="2400" dirty="0" smtClean="0"/>
              <a:t>lacuna, </a:t>
            </a:r>
            <a:r>
              <a:rPr lang="en-US" sz="2400" dirty="0"/>
              <a:t>and surrounded by a capsule called </a:t>
            </a:r>
            <a:r>
              <a:rPr lang="en-US" sz="2400" dirty="0" smtClean="0"/>
              <a:t>perichondrium. </a:t>
            </a:r>
            <a:endParaRPr lang="ar-IQ" sz="2400" dirty="0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17628" t="28485" r="22778" b="9458"/>
          <a:stretch/>
        </p:blipFill>
        <p:spPr>
          <a:xfrm>
            <a:off x="5885410" y="1137920"/>
            <a:ext cx="4030750" cy="5222240"/>
          </a:xfrm>
          <a:prstGeom prst="rect">
            <a:avLst/>
          </a:prstGeom>
        </p:spPr>
      </p:pic>
      <p:pic>
        <p:nvPicPr>
          <p:cNvPr id="6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92154" y="52929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7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5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Elastic cartilage </a:t>
            </a:r>
            <a:endParaRPr lang="ar-IQ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77334" y="1341120"/>
            <a:ext cx="4707466" cy="4700241"/>
          </a:xfrm>
        </p:spPr>
        <p:txBody>
          <a:bodyPr>
            <a:normAutofit/>
          </a:bodyPr>
          <a:lstStyle/>
          <a:p>
            <a:pPr algn="just" rtl="0"/>
            <a:r>
              <a:rPr lang="en-US" sz="2800" dirty="0" smtClean="0"/>
              <a:t>is </a:t>
            </a:r>
            <a:r>
              <a:rPr lang="en-US" sz="2800" dirty="0"/>
              <a:t>found in the </a:t>
            </a:r>
            <a:r>
              <a:rPr lang="en-US" sz="2800" dirty="0" smtClean="0"/>
              <a:t>ear, </a:t>
            </a:r>
            <a:r>
              <a:rPr lang="en-US" sz="2800" dirty="0"/>
              <a:t>It is similar to Hyaline </a:t>
            </a:r>
            <a:r>
              <a:rPr lang="en-US" sz="2800" dirty="0" smtClean="0"/>
              <a:t>cartilage </a:t>
            </a:r>
            <a:r>
              <a:rPr lang="en-US" sz="2800" dirty="0"/>
              <a:t>but </a:t>
            </a:r>
            <a:r>
              <a:rPr lang="en-US" sz="2800" dirty="0" smtClean="0"/>
              <a:t>it is </a:t>
            </a:r>
            <a:r>
              <a:rPr lang="en-US" sz="2800" dirty="0"/>
              <a:t>more </a:t>
            </a:r>
            <a:r>
              <a:rPr lang="en-US" sz="2800" dirty="0" smtClean="0"/>
              <a:t>flexible </a:t>
            </a:r>
            <a:r>
              <a:rPr lang="en-US" sz="2800" dirty="0"/>
              <a:t>due to the large presence </a:t>
            </a:r>
            <a:r>
              <a:rPr lang="en-US" sz="2800" dirty="0" smtClean="0"/>
              <a:t>of the </a:t>
            </a:r>
            <a:r>
              <a:rPr lang="en-US" sz="2800" dirty="0"/>
              <a:t>yellow fibers in the matrix , and </a:t>
            </a:r>
            <a:r>
              <a:rPr lang="en-US" sz="2800" dirty="0" smtClean="0"/>
              <a:t>it </a:t>
            </a:r>
            <a:r>
              <a:rPr lang="en-US" sz="2800" dirty="0"/>
              <a:t>is contains </a:t>
            </a:r>
            <a:r>
              <a:rPr lang="en-US" sz="2800" dirty="0" smtClean="0"/>
              <a:t>of perichondrium.</a:t>
            </a:r>
            <a:endParaRPr lang="ar-IQ" sz="2800" dirty="0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24537" t="25095" r="26905" b="9265"/>
          <a:stretch/>
        </p:blipFill>
        <p:spPr>
          <a:xfrm>
            <a:off x="5547361" y="1056640"/>
            <a:ext cx="5247906" cy="4490720"/>
          </a:xfrm>
          <a:prstGeom prst="rect">
            <a:avLst/>
          </a:prstGeom>
        </p:spPr>
      </p:pic>
      <p:pic>
        <p:nvPicPr>
          <p:cNvPr id="4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57828" y="56329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6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Fibro cartilage</a:t>
            </a:r>
            <a:endParaRPr lang="ar-IQ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64695" y="1543986"/>
            <a:ext cx="4586989" cy="4087319"/>
          </a:xfrm>
        </p:spPr>
        <p:txBody>
          <a:bodyPr>
            <a:noAutofit/>
          </a:bodyPr>
          <a:lstStyle/>
          <a:p>
            <a:pPr algn="justLow" rtl="0"/>
            <a:r>
              <a:rPr lang="en-US" sz="2800" dirty="0"/>
              <a:t>is found in </a:t>
            </a:r>
            <a:r>
              <a:rPr lang="en-US" sz="2800" dirty="0" smtClean="0"/>
              <a:t>the </a:t>
            </a:r>
            <a:r>
              <a:rPr lang="en-US" sz="2800" dirty="0"/>
              <a:t>discs between the vertebrae </a:t>
            </a:r>
            <a:r>
              <a:rPr lang="en-US" sz="2800" dirty="0" smtClean="0"/>
              <a:t>(an inter vertebral material), that </a:t>
            </a:r>
            <a:r>
              <a:rPr lang="en-US" sz="2800" dirty="0"/>
              <a:t>is characterized by containing bundles of white fibers parallel to each </a:t>
            </a:r>
            <a:r>
              <a:rPr lang="en-US" sz="2800" dirty="0" smtClean="0"/>
              <a:t>other, </a:t>
            </a:r>
            <a:r>
              <a:rPr lang="en-US" sz="2800" dirty="0"/>
              <a:t>and </a:t>
            </a:r>
            <a:r>
              <a:rPr lang="en-US" sz="2800" dirty="0" smtClean="0"/>
              <a:t>does </a:t>
            </a:r>
            <a:r>
              <a:rPr lang="en-US" sz="2800" dirty="0"/>
              <a:t>not contain perichondrium.</a:t>
            </a:r>
            <a:endParaRPr lang="ar-IQ" sz="2800" dirty="0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21139" t="25959" r="22048" b="8401"/>
          <a:stretch/>
        </p:blipFill>
        <p:spPr>
          <a:xfrm>
            <a:off x="5051684" y="1394085"/>
            <a:ext cx="5064943" cy="4237220"/>
          </a:xfrm>
          <a:prstGeom prst="rect">
            <a:avLst/>
          </a:prstGeom>
        </p:spPr>
      </p:pic>
      <p:pic>
        <p:nvPicPr>
          <p:cNvPr id="6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74923" y="56313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3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Bone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77334" y="1747521"/>
            <a:ext cx="8596668" cy="4293842"/>
          </a:xfrm>
        </p:spPr>
        <p:txBody>
          <a:bodyPr>
            <a:normAutofit/>
          </a:bodyPr>
          <a:lstStyle/>
          <a:p>
            <a:pPr algn="justLow" rtl="0"/>
            <a:r>
              <a:rPr lang="en-US" sz="2800" dirty="0"/>
              <a:t>Bone is a specialized connective tissue consisting of osteocytes within lacuna and matrix consisting of organic materials (white fibers) and inorganic </a:t>
            </a:r>
            <a:r>
              <a:rPr lang="en-US" sz="2800" dirty="0" smtClean="0"/>
              <a:t>material (</a:t>
            </a:r>
            <a:r>
              <a:rPr lang="en-US" sz="2800" dirty="0"/>
              <a:t>minerals….) which </a:t>
            </a:r>
            <a:r>
              <a:rPr lang="en-US" sz="2800" dirty="0" smtClean="0"/>
              <a:t>give strength and  </a:t>
            </a:r>
            <a:r>
              <a:rPr lang="en-US" sz="2800" dirty="0"/>
              <a:t>rigidity to the bone </a:t>
            </a:r>
            <a:r>
              <a:rPr lang="en-US" sz="2800" dirty="0" smtClean="0"/>
              <a:t>, </a:t>
            </a:r>
            <a:r>
              <a:rPr lang="en-US" sz="2800" dirty="0"/>
              <a:t>the bones are of two types:</a:t>
            </a:r>
            <a:endParaRPr lang="ar-IQ" sz="2800" dirty="0"/>
          </a:p>
          <a:p>
            <a:pPr marL="514350" indent="-514350" algn="justLow" rtl="0">
              <a:buFont typeface="+mj-lt"/>
              <a:buAutoNum type="arabicPeriod"/>
            </a:pPr>
            <a:r>
              <a:rPr lang="en-US" sz="2800" b="1" dirty="0" smtClean="0"/>
              <a:t>Compact bone</a:t>
            </a:r>
          </a:p>
          <a:p>
            <a:pPr marL="514350" indent="-514350" algn="justLow" rtl="0">
              <a:buFont typeface="+mj-lt"/>
              <a:buAutoNum type="arabicPeriod"/>
            </a:pPr>
            <a:r>
              <a:rPr lang="en-US" sz="2800" b="1" dirty="0" smtClean="0"/>
              <a:t>Spongy bone</a:t>
            </a:r>
            <a:endParaRPr lang="ar-IQ" sz="2800" b="1" dirty="0"/>
          </a:p>
        </p:txBody>
      </p:sp>
      <p:pic>
        <p:nvPicPr>
          <p:cNvPr id="5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84523" y="5431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0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3"/>
          <p:cNvPicPr>
            <a:picLocks noGrp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" y="247191"/>
            <a:ext cx="7516017" cy="6610809"/>
          </a:xfrm>
          <a:prstGeom prst="rect">
            <a:avLst/>
          </a:prstGeom>
        </p:spPr>
      </p:pic>
      <p:pic>
        <p:nvPicPr>
          <p:cNvPr id="6" name="عنصر نائب للمحتوى 3"/>
          <p:cNvPicPr>
            <a:picLocks noGrp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530" y="247191"/>
            <a:ext cx="4161949" cy="6417769"/>
          </a:xfrm>
          <a:prstGeom prst="rect">
            <a:avLst/>
          </a:prstGeom>
        </p:spPr>
      </p:pic>
      <p:pic>
        <p:nvPicPr>
          <p:cNvPr id="3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82704" y="54336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7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واجهة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232</TotalTime>
  <Words>364</Words>
  <Application>Microsoft Office PowerPoint</Application>
  <PresentationFormat>ملء الشاشة</PresentationFormat>
  <Paragraphs>23</Paragraphs>
  <Slides>12</Slides>
  <Notes>0</Notes>
  <HiddenSlides>0</HiddenSlides>
  <MMClips>12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7" baseType="lpstr">
      <vt:lpstr>Arial</vt:lpstr>
      <vt:lpstr>Tahoma</vt:lpstr>
      <vt:lpstr>Trebuchet MS</vt:lpstr>
      <vt:lpstr>Wingdings 3</vt:lpstr>
      <vt:lpstr>واجهة</vt:lpstr>
      <vt:lpstr>Specialized Connective Tissue</vt:lpstr>
      <vt:lpstr>عرض تقديمي في PowerPoint</vt:lpstr>
      <vt:lpstr>skeletal connective tissue:</vt:lpstr>
      <vt:lpstr>عرض تقديمي في PowerPoint</vt:lpstr>
      <vt:lpstr>Hyaline cartilage</vt:lpstr>
      <vt:lpstr>Elastic cartilage </vt:lpstr>
      <vt:lpstr>Fibro cartilage</vt:lpstr>
      <vt:lpstr>Bone</vt:lpstr>
      <vt:lpstr>عرض تقديمي في PowerPoint</vt:lpstr>
      <vt:lpstr>Compact bone</vt:lpstr>
      <vt:lpstr>عرض تقديمي في PowerPoint</vt:lpstr>
      <vt:lpstr>Spongy bone</vt:lpstr>
    </vt:vector>
  </TitlesOfParts>
  <Company>Microsoft (C)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Specialized Connective Tissue</dc:title>
  <dc:creator>حساب Microsoft</dc:creator>
  <cp:lastModifiedBy>حساب Microsoft</cp:lastModifiedBy>
  <cp:revision>28</cp:revision>
  <dcterms:created xsi:type="dcterms:W3CDTF">2022-01-21T18:26:43Z</dcterms:created>
  <dcterms:modified xsi:type="dcterms:W3CDTF">2022-01-24T21:41:58Z</dcterms:modified>
</cp:coreProperties>
</file>